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commentAuthors.xml" ContentType="application/vnd.openxmlformats-officedocument.presentationml.commentAuthors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comments/comment1.xml" ContentType="application/vnd.openxmlformats-officedocument.presentationml.comments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docProps/custom.xml" ContentType="application/vnd.openxmlformats-officedocument.custom-properties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wat0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00" d="100"/>
          <a:sy n="100" d="100"/>
        </p:scale>
        <p:origin x="216" y="96"/>
      </p:cViewPr>
      <p:guideLst>
        <p:guide pos="2160" orient="horz"/>
        <p:guide pos="869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Relationship Id="rId1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m authorId="1" dt="2024-11-12T21:07:54Z" idx="1">
    <p:pos x="10" y="10"/>
    <p:text/>
    <p:extLst>
      <p:ext uri="{19B8F6BF-5375-455C-9EA6-DF929625EA0E}">
        <p15:presenceInfo xmlns:p15="http://schemas.microsoft.com/office/powerpoint/2012/main" userId="teamlab_data:0;1;1;1;5;swat0;2;1;0;4;38;{007400E1-0046-48F0-9919-004900F700F7};" providerId="AD"/>
      </p:ext>
    </p:extLst>
  </p:cm>
</p:cmLst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9836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29761" y="0"/>
            <a:ext cx="2929836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CAF82A-FE9D-49BF-B43F-C232ED3D5048}" type="datetimeFigureOut">
              <a:rPr lang="ru-RU"/>
              <a:t/>
            </a:fld>
            <a:endParaRPr lang="ru-RU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6117" y="4784835"/>
            <a:ext cx="5408930" cy="39148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 lang="en-US"/>
          </a:p>
          <a:p>
            <a:pPr lvl="1">
              <a:defRPr/>
            </a:pPr>
            <a:r>
              <a:rPr lang="en-US"/>
              <a:t>Second level</a:t>
            </a:r>
            <a:endParaRPr lang="en-US"/>
          </a:p>
          <a:p>
            <a:pPr lvl="2">
              <a:defRPr/>
            </a:pPr>
            <a:r>
              <a:rPr lang="en-US"/>
              <a:t>Third level</a:t>
            </a:r>
            <a:endParaRPr lang="en-US"/>
          </a:p>
          <a:p>
            <a:pPr lvl="3">
              <a:defRPr/>
            </a:pPr>
            <a:r>
              <a:rPr lang="en-US"/>
              <a:t>Fourth level</a:t>
            </a:r>
            <a:endParaRPr lang="en-US"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43662"/>
            <a:ext cx="2929836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29761" y="9443662"/>
            <a:ext cx="2929836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6E2FEC-6B80-40FB-B442-EB357746CFC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 bwMode="auto">
          <a:xfrm>
            <a:off x="670169" y="5195201"/>
            <a:ext cx="5361352" cy="425061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/>
              <a:t>      </a:t>
            </a:r>
            <a:r>
              <a:rPr lang="ru-RU" sz="2400">
                <a:solidFill>
                  <a:srgbClr val="FF0000"/>
                </a:solidFill>
              </a:rPr>
              <a:t>Заместитель начальника отдела государственного земельного надзора</a:t>
            </a:r>
            <a:endParaRPr lang="ru-RU" sz="2400">
              <a:solidFill>
                <a:srgbClr val="FF0000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>
                <a:solidFill>
                  <a:srgbClr val="FF0000"/>
                </a:solidFill>
              </a:rPr>
              <a:t>      Управления Росреестра по Иркутской области</a:t>
            </a:r>
            <a:endParaRPr lang="ru-RU" sz="2400">
              <a:solidFill>
                <a:srgbClr val="FF0000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>
                <a:solidFill>
                  <a:srgbClr val="FF0000"/>
                </a:solidFill>
              </a:rPr>
              <a:t>      Занданов Всеволод Юрьевич</a:t>
            </a:r>
            <a:endParaRPr lang="ru-RU" sz="2400">
              <a:solidFill>
                <a:srgbClr val="FF0000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4" name="Google Shape;16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2713" y="1349375"/>
            <a:ext cx="6475412" cy="364331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media3.sv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media4.svg"/><Relationship Id="rId5" Type="http://schemas.openxmlformats.org/officeDocument/2006/relationships/image" Target="../media/image9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media5.sv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/>
          <p:cNvSpPr/>
          <p:nvPr/>
        </p:nvSpPr>
        <p:spPr bwMode="auto"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45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0" i="0" u="none" strike="noStrike" cap="none" spc="0">
              <a:ln>
                <a:noFill/>
              </a:ln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12"/>
          <p:cNvPicPr>
            <a:picLocks noChangeAspect="1"/>
          </p:cNvPicPr>
          <p:nvPr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12"/>
          <p:cNvPicPr>
            <a:picLocks noChangeAspect="1"/>
          </p:cNvPicPr>
          <p:nvPr userDrawn="1"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8865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2" name="Picture 1" descr="Logo&#10;&#10;Description automatically generated"/>
          <p:cNvPicPr>
            <a:picLocks noChangeAspect="1"/>
          </p:cNvPicPr>
          <p:nvPr userDrawn="1"/>
        </p:nvPicPr>
        <p:blipFill>
          <a:blip r:embed="rId5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 bwMode="auto">
          <a:xfrm>
            <a:off x="-2" y="1"/>
            <a:ext cx="12192004" cy="6879068"/>
            <a:chOff x="-2" y="806601"/>
            <a:chExt cx="12192004" cy="6072467"/>
          </a:xfrm>
        </p:grpSpPr>
        <p:pic>
          <p:nvPicPr>
            <p:cNvPr id="11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>
              <a:off x="3456321" y="806601"/>
              <a:ext cx="8735681" cy="6040867"/>
            </a:xfrm>
            <a:prstGeom prst="rect">
              <a:avLst/>
            </a:prstGeom>
          </p:spPr>
        </p:pic>
        <p:pic>
          <p:nvPicPr>
            <p:cNvPr id="14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 flipH="1">
              <a:off x="-2" y="838201"/>
              <a:ext cx="8735683" cy="6040867"/>
            </a:xfrm>
            <a:prstGeom prst="rect">
              <a:avLst/>
            </a:prstGeom>
          </p:spPr>
        </p:pic>
      </p:grpSp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phic 8"/>
          <p:cNvPicPr>
            <a:picLocks noChangeAspect="1"/>
          </p:cNvPicPr>
          <p:nvPr/>
        </p:nvPicPr>
        <p:blipFill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15688" b="0"/>
          <a:stretch/>
        </p:blipFill>
        <p:spPr bwMode="auto"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0" r="24893" b="82953"/>
          <a:stretch/>
        </p:blipFill>
        <p:spPr bwMode="auto"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8865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5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32345" t="0" r="0" b="88978"/>
          <a:stretch/>
        </p:blipFill>
        <p:spPr bwMode="auto">
          <a:xfrm>
            <a:off x="1" y="6219828"/>
            <a:ext cx="7011051" cy="6551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8865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2" name="Picture 1" descr="Logo&#10;&#10;Description automatically generated"/>
          <p:cNvPicPr>
            <a:picLocks noChangeAspect="1"/>
          </p:cNvPicPr>
          <p:nvPr/>
        </p:nvPicPr>
        <p:blipFill>
          <a:blip r:embed="rId2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C5C27-25D5-49D4-9CA1-1C4B7CCB43C2}" type="datetime1">
              <a:rPr lang="uk-UA"/>
              <a:t/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356350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3069ACF-5888-48FD-B047-9ADE85E521EA}" type="slidenum">
              <a:rPr lang="uk-UA"/>
              <a:t/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FA761-61D3-4307-B92A-8506B2F05512}" type="datetime1">
              <a:rPr lang="uk-UA"/>
              <a:t/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165600" y="6356350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382F765-ECEC-4A2F-BB71-42CC3623B8E5}" type="slidenum">
              <a:rPr lang="uk-UA"/>
              <a:t/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emf"/><Relationship Id="rId11" Type="http://schemas.openxmlformats.org/officeDocument/2006/relationships/oleObject" Target="../embeddings/oleObject1.bin"/><Relationship Id="rId12" Type="http://schemas.openxmlformats.org/officeDocument/2006/relationships/image" Target="../media/image2.emf"/><Relationship Id="rId13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 lang="en-US"/>
          </a:p>
          <a:p>
            <a:pPr lvl="1">
              <a:defRPr/>
            </a:pPr>
            <a:r>
              <a:rPr lang="en-US"/>
              <a:t>Second level</a:t>
            </a:r>
            <a:endParaRPr lang="en-US"/>
          </a:p>
          <a:p>
            <a:pPr lvl="2">
              <a:defRPr/>
            </a:pPr>
            <a:r>
              <a:rPr lang="en-US"/>
              <a:t>Third level</a:t>
            </a:r>
            <a:endParaRPr lang="en-US"/>
          </a:p>
          <a:p>
            <a:pPr lvl="3">
              <a:defRPr/>
            </a:pPr>
            <a:r>
              <a:rPr lang="en-US"/>
              <a:t>Fourth level</a:t>
            </a:r>
            <a:endParaRPr lang="en-US"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11" imgW="12700" imgH="12700" progId="TCLayout.ActiveDocument.1">
              <p:embed/>
              <p:pic>
                <p:nvPicPr>
                  <p:cNvPr id="7" name=""/>
                  <p:cNvPicPr/>
                  <p:nvPr/>
                </p:nvPicPr>
                <p:blipFill>
                  <a:blip r:embed="rId10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13" imgW="12700" imgH="12700" progId="TCLayout.ActiveDocument.1">
              <p:embed/>
              <p:pic>
                <p:nvPicPr>
                  <p:cNvPr id="8" name=""/>
                  <p:cNvPicPr/>
                  <p:nvPr/>
                </p:nvPicPr>
                <p:blipFill>
                  <a:blip r:embed="rId12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comments" Target="../comments/commen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media6.svg"/><Relationship Id="rId4" Type="http://schemas.openxmlformats.org/officeDocument/2006/relationships/image" Target="../media/image17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295404" y="1931340"/>
            <a:ext cx="6040548" cy="3017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sz="2400"/>
          </a:p>
          <a:p>
            <a:pPr>
              <a:defRPr/>
            </a:pPr>
            <a:r>
              <a:rPr lang="ru-RU" sz="2400"/>
              <a:t>Осуществление органами местного самоуправления Иркутской области муниципального земельного контроля. </a:t>
            </a:r>
            <a:endParaRPr lang="ru-RU" sz="2400"/>
          </a:p>
          <a:p>
            <a:pPr>
              <a:defRPr/>
            </a:pPr>
            <a:endParaRPr sz="2400"/>
          </a:p>
          <a:p>
            <a:pPr>
              <a:defRPr/>
            </a:pPr>
            <a:endParaRPr sz="2400"/>
          </a:p>
          <a:p>
            <a:pPr>
              <a:defRPr/>
            </a:pPr>
            <a:r>
              <a:rPr lang="ru-RU" sz="2400"/>
              <a:t>Взаимодействие органов ГЗН и органов МЗК.</a:t>
            </a:r>
            <a:endParaRPr sz="240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11174" y="1931341"/>
            <a:ext cx="2608340" cy="25984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МЗК в 2023 году (всего 441 муниципальное образование, </a:t>
            </a:r>
            <a:br>
              <a:rPr lang="ru-RU"/>
            </a:br>
            <a:r>
              <a:rPr lang="ru-RU"/>
              <a:t>около 300 положений о МЗК)</a:t>
            </a:r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/>
        </p:blipFill>
        <p:spPr bwMode="auto">
          <a:xfrm>
            <a:off x="3657600" y="838204"/>
            <a:ext cx="4371976" cy="5467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 sz="2800"/>
              <a:t>КОНТАКТЫ:</a:t>
            </a:r>
            <a:r>
              <a:rPr lang="ru-RU"/>
              <a:t> </a:t>
            </a:r>
            <a:endParaRPr lang="ru-RU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885825" y="1464360"/>
            <a:ext cx="1083945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750"/>
              </a:spcAft>
              <a:defRPr/>
            </a:pPr>
            <a:r>
              <a:rPr lang="ru-RU">
                <a:latin typeface="Times New Roman"/>
                <a:ea typeface="Times New Roman"/>
              </a:rPr>
              <a:t>  </a:t>
            </a:r>
            <a:endParaRPr lang="ru-RU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  <a:defRPr/>
            </a:pPr>
            <a:r>
              <a:rPr lang="ru-RU" sz="2400">
                <a:latin typeface="Times New Roman"/>
                <a:ea typeface="Times New Roman"/>
              </a:rPr>
              <a:t>- </a:t>
            </a:r>
            <a:r>
              <a:rPr lang="ru-RU" sz="2400">
                <a:latin typeface="Times New Roman"/>
                <a:ea typeface="Times New Roman"/>
              </a:rPr>
              <a:t>начальник отдела ГЗН Кошкарев Антон Валерьевич 450-269; </a:t>
            </a:r>
            <a:endParaRPr lang="ru-RU" sz="240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  <a:defRPr/>
            </a:pPr>
            <a:r>
              <a:rPr lang="ru-RU" sz="2400">
                <a:latin typeface="Times New Roman"/>
                <a:ea typeface="Times New Roman"/>
              </a:rPr>
              <a:t>- заместитель начальника отдела ГЗН Занданов Всеволод Юрьевич 450-260;</a:t>
            </a:r>
            <a:endParaRPr lang="ru-RU" sz="240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  <a:defRPr/>
            </a:pPr>
            <a:r>
              <a:rPr lang="ru-RU" sz="2400">
                <a:latin typeface="Times New Roman"/>
                <a:ea typeface="Times New Roman"/>
              </a:rPr>
              <a:t>- заместитель </a:t>
            </a:r>
            <a:r>
              <a:rPr lang="ru-RU" sz="2400">
                <a:latin typeface="Times New Roman"/>
                <a:ea typeface="Times New Roman"/>
              </a:rPr>
              <a:t>начальника отдела ГЗН Торженсмех Мария Ивановна 450-369</a:t>
            </a:r>
            <a:r>
              <a:rPr lang="ru-RU" sz="2400">
                <a:latin typeface="Times New Roman"/>
                <a:ea typeface="Times New Roman"/>
              </a:rPr>
              <a:t>.</a:t>
            </a:r>
            <a:endParaRPr lang="ru-RU" sz="240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750"/>
              </a:spcAft>
              <a:buFontTx/>
              <a:buChar char="-"/>
              <a:defRPr/>
            </a:pPr>
            <a:endParaRPr lang="ru-RU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  <a:defRPr/>
            </a:pPr>
            <a:r>
              <a:rPr lang="ru-RU" sz="320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Выражаем готовность оказать содействие сотрудникам ОМСУ по вопросам осуществления земельного контроля (провести консультации, предоставить образцы документов).</a:t>
            </a:r>
            <a:r>
              <a:rPr lang="ru-RU" sz="3200">
                <a:latin typeface="Times New Roman"/>
                <a:ea typeface="Times New Roman"/>
              </a:rPr>
              <a:t>    </a:t>
            </a:r>
            <a:endParaRPr lang="ru-RU" sz="320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750"/>
              </a:spcAft>
              <a:buFontTx/>
              <a:buChar char="-"/>
              <a:defRPr/>
            </a:pPr>
            <a:endParaRPr lang="ru-RU" b="1">
              <a:latin typeface="Times New Roman"/>
              <a:ea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 sz="2800"/>
              <a:t>Нормативно-правовая база</a:t>
            </a:r>
            <a:r>
              <a:rPr lang="ru-RU"/>
              <a:t>. </a:t>
            </a:r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495300" y="838204"/>
            <a:ext cx="11277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400"/>
              <a:t>1</a:t>
            </a:r>
            <a:r>
              <a:rPr lang="ru-RU" sz="1400"/>
              <a:t>. Федеральный закон от 31.07.2020 №248-ФЗ "О государственном контроле (надзоре) и муниципальном контроле в Российской Федерации" </a:t>
            </a:r>
            <a:endParaRPr lang="ru-RU" sz="1400"/>
          </a:p>
          <a:p>
            <a:pPr algn="just">
              <a:defRPr/>
            </a:pPr>
            <a:r>
              <a:rPr lang="ru-RU" sz="1400"/>
              <a:t> </a:t>
            </a:r>
            <a:endParaRPr lang="ru-RU" sz="1400"/>
          </a:p>
          <a:p>
            <a:pPr algn="just">
              <a:defRPr/>
            </a:pPr>
            <a:r>
              <a:rPr lang="ru-RU" sz="1400"/>
              <a:t>2. Положение о виде муниципального контроля, утверждаемое представительным органом муниципального образования (статья 3 Федерального закона от 31.07.2020 №248-ФЗ). </a:t>
            </a:r>
            <a:endParaRPr lang="ru-RU" sz="1400"/>
          </a:p>
          <a:p>
            <a:pPr algn="just">
              <a:defRPr/>
            </a:pPr>
            <a:r>
              <a:rPr lang="ru-RU" sz="1400"/>
              <a:t> </a:t>
            </a:r>
            <a:endParaRPr lang="ru-RU" sz="1400"/>
          </a:p>
          <a:p>
            <a:pPr algn="just">
              <a:defRPr/>
            </a:pPr>
            <a:r>
              <a:rPr lang="ru-RU" sz="1400"/>
              <a:t>3. Приказ Министерства экономического развития Российской Федерации от </a:t>
            </a:r>
            <a:r>
              <a:rPr lang="ru-RU" sz="1400"/>
              <a:t>31.03.2021 №</a:t>
            </a:r>
            <a:r>
              <a:rPr lang="ru-RU" sz="1400"/>
              <a:t>151 «О типовых формах документов, используемых контрольным (надзорным) органом)».</a:t>
            </a:r>
            <a:endParaRPr lang="ru-RU" sz="1400"/>
          </a:p>
          <a:p>
            <a:pPr algn="just">
              <a:defRPr/>
            </a:pPr>
            <a:r>
              <a:rPr lang="ru-RU" sz="1400"/>
              <a:t> </a:t>
            </a:r>
            <a:endParaRPr lang="ru-RU" sz="1400"/>
          </a:p>
          <a:p>
            <a:pPr algn="just">
              <a:defRPr/>
            </a:pPr>
            <a:r>
              <a:rPr lang="ru-RU" sz="1400"/>
              <a:t>4. Формы документов, используемых Росреестром и его территориальными органами при осуществлении федерального государственного земельного контроля (надзора), направлены в 2023 году (в том числе задание, протокол осмотра, протокол инструментального обследования).</a:t>
            </a:r>
            <a:endParaRPr lang="ru-RU" sz="1400"/>
          </a:p>
          <a:p>
            <a:pPr algn="just">
              <a:defRPr/>
            </a:pPr>
            <a:r>
              <a:rPr lang="ru-RU" sz="1400"/>
              <a:t> </a:t>
            </a:r>
            <a:endParaRPr lang="ru-RU" sz="1400"/>
          </a:p>
          <a:p>
            <a:pPr algn="just">
              <a:defRPr/>
            </a:pPr>
            <a:r>
              <a:rPr lang="ru-RU" sz="1400"/>
              <a:t>5. Постановление </a:t>
            </a:r>
            <a:r>
              <a:rPr lang="ru-RU" sz="1400"/>
              <a:t>Правительства </a:t>
            </a:r>
            <a:r>
              <a:rPr lang="ru-RU" sz="1400"/>
              <a:t>РФ от 24.11.2021 №2019 </a:t>
            </a:r>
            <a:r>
              <a:rPr lang="ru-RU" sz="1400"/>
              <a:t>«Об </a:t>
            </a:r>
            <a:r>
              <a:rPr lang="ru-RU" sz="1400"/>
              <a:t>утверждении правил взаимодействия федеральных органов исполнительной власти, осуществляющих федеральный государственный земельный контроль (надзор), с органами, осуществляющими муниципальный земельный контроль».</a:t>
            </a:r>
            <a:endParaRPr lang="ru-RU" sz="1400"/>
          </a:p>
          <a:p>
            <a:pPr algn="just">
              <a:defRPr/>
            </a:pPr>
            <a:r>
              <a:rPr lang="ru-RU" sz="1400"/>
              <a:t>В случае выявления в ходе проведения КНМ (С ВЗАИМОДЕЙСТВИЕМ) в рамках осуществления МЗК нарушения обязательных требований земельного законодательства, за которое законодательством Российской Федерации предусмотрена административная ответственность, органы МЗК направляют материалы КНМ в соответствующий территориальный орган федерального органа государственного земельного надзора.</a:t>
            </a:r>
            <a:endParaRPr lang="ru-RU" sz="1400"/>
          </a:p>
          <a:p>
            <a:pPr algn="just">
              <a:defRPr/>
            </a:pPr>
            <a:r>
              <a:rPr lang="ru-RU" sz="1400"/>
              <a:t> </a:t>
            </a:r>
            <a:endParaRPr lang="ru-RU" sz="1400"/>
          </a:p>
          <a:p>
            <a:pPr algn="just">
              <a:defRPr/>
            </a:pPr>
            <a:r>
              <a:rPr lang="ru-RU" sz="1400"/>
              <a:t>6. Статья 28.1 КОАП дело об административном правонарушении, выражающемся в несоблюдении обязательных требований, оценка соблюдения которых является предметом государственного контроля (надзора), муниципального контроля, может быть возбуждено только после проведения КНМ во взаимодействии с контролируемым лицом.</a:t>
            </a:r>
            <a:endParaRPr lang="ru-RU" sz="1400"/>
          </a:p>
          <a:p>
            <a:pPr algn="ctr">
              <a:defRPr/>
            </a:pPr>
            <a:r>
              <a:rPr lang="ru-RU" sz="1400"/>
              <a:t> </a:t>
            </a:r>
            <a:endParaRPr lang="ru-RU" sz="14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Предмет МЗК (ГЗН)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52425" y="964496"/>
            <a:ext cx="1147762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u="sng">
                <a:latin typeface="Times New Roman"/>
              </a:rPr>
              <a:t>Надзор за соблюдением:</a:t>
            </a:r>
            <a:endParaRPr lang="ru-RU"/>
          </a:p>
          <a:p>
            <a:pPr algn="just">
              <a:defRPr/>
            </a:pPr>
            <a:r>
              <a:rPr lang="ru-RU" sz="2000" b="1">
                <a:latin typeface="Times New Roman"/>
              </a:rPr>
              <a:t>а</a:t>
            </a:r>
            <a:r>
              <a:rPr lang="ru-RU" sz="2000">
                <a:latin typeface="Times New Roman"/>
              </a:rPr>
              <a:t>) обязательных требований об использовании земельных участков по целевому назначению в соответствии с их принадлежностью к той или иной категории земель и (или) разрешенным использованием</a:t>
            </a:r>
            <a:r>
              <a:rPr lang="ru-RU" sz="2000">
                <a:latin typeface="Times New Roman"/>
              </a:rPr>
              <a:t>;</a:t>
            </a:r>
            <a:endParaRPr lang="ru-RU" sz="2000">
              <a:latin typeface="Times New Roman"/>
            </a:endParaRPr>
          </a:p>
          <a:p>
            <a:pPr algn="just">
              <a:defRPr/>
            </a:pPr>
            <a:endParaRPr lang="ru-RU" sz="2000"/>
          </a:p>
          <a:p>
            <a:pPr algn="just">
              <a:defRPr/>
            </a:pPr>
            <a:r>
              <a:rPr lang="ru-RU" sz="2000" b="1">
                <a:latin typeface="Times New Roman"/>
              </a:rPr>
              <a:t>б</a:t>
            </a:r>
            <a:r>
              <a:rPr lang="ru-RU" sz="2000">
                <a:latin typeface="Times New Roman"/>
              </a:rPr>
              <a:t>) обязательных требований, связанных с обязательным использованием земель, предназначенных для жилищного или иного строительства, садоводства, огородничества и личного подсобного хозяйства, в указанных целях в течение установленного срока</a:t>
            </a:r>
            <a:r>
              <a:rPr lang="ru-RU" sz="2000">
                <a:latin typeface="Times New Roman"/>
              </a:rPr>
              <a:t>;</a:t>
            </a:r>
            <a:endParaRPr lang="ru-RU" sz="2000">
              <a:latin typeface="Times New Roman"/>
            </a:endParaRPr>
          </a:p>
          <a:p>
            <a:pPr algn="just">
              <a:defRPr/>
            </a:pPr>
            <a:endParaRPr lang="ru-RU" sz="2000"/>
          </a:p>
          <a:p>
            <a:pPr algn="just">
              <a:defRPr/>
            </a:pPr>
            <a:r>
              <a:rPr lang="ru-RU" sz="2000" b="1">
                <a:latin typeface="Times New Roman"/>
              </a:rPr>
              <a:t>в</a:t>
            </a:r>
            <a:r>
              <a:rPr lang="ru-RU" sz="2000">
                <a:latin typeface="Times New Roman"/>
              </a:rPr>
              <a:t>) обязательных требований о недопущении самовольного занятия земель, земельного участка или части земельного участка, в том числе использования земель, земельного участка или части земельного участка, лицом, не имеющим предусмотренных законодательством прав на них:</a:t>
            </a:r>
            <a:endParaRPr lang="ru-RU" sz="2000"/>
          </a:p>
          <a:p>
            <a:pPr algn="just">
              <a:defRPr/>
            </a:pPr>
            <a:r>
              <a:rPr lang="ru-RU" sz="2000" i="1">
                <a:latin typeface="Times New Roman"/>
              </a:rPr>
              <a:t>- статьи 25, 26 Земельного кодекса РФ – самовольное занятие земель; </a:t>
            </a:r>
            <a:endParaRPr lang="ru-RU" sz="2000"/>
          </a:p>
          <a:p>
            <a:pPr algn="just">
              <a:defRPr/>
            </a:pPr>
            <a:r>
              <a:rPr lang="ru-RU" sz="2000" i="1">
                <a:latin typeface="Times New Roman"/>
                <a:ea typeface="Calibri"/>
              </a:rPr>
              <a:t>- </a:t>
            </a:r>
            <a:r>
              <a:rPr lang="ru-RU" sz="2000" i="1">
                <a:latin typeface="Times New Roman"/>
                <a:ea typeface="Calibri"/>
              </a:rPr>
              <a:t>статья </a:t>
            </a:r>
            <a:r>
              <a:rPr lang="ru-RU" sz="2000" i="1">
                <a:latin typeface="Times New Roman"/>
                <a:ea typeface="Calibri"/>
              </a:rPr>
              <a:t>26 Земельного кодекса РФ – нарушение положений, предусматривающих необходимость удостоверения в порядке, установленным Федеральным законом "О государственной регистрации недвижимости", прав на земельный участок. </a:t>
            </a:r>
            <a:endParaRPr lang="ru-RU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82F765-ECEC-4A2F-BB71-42CC3623B8E5}" type="slidenum">
              <a:rPr lang="uk-UA" sz="1200" b="0" i="0" u="none" strike="noStrike" cap="none" spc="0">
                <a:ln>
                  <a:noFill/>
                </a:ln>
                <a:solidFill>
                  <a:srgbClr val="898989"/>
                </a:solidFill>
                <a:latin typeface="Calibri"/>
                <a:ea typeface="+mn-ea"/>
                <a:cs typeface="Arial"/>
              </a:rPr>
              <a:t/>
            </a:fld>
            <a:endParaRPr lang="uk-UA" sz="1200" b="0" i="0" u="none" strike="noStrike" cap="none" spc="0">
              <a:ln>
                <a:noFill/>
              </a:ln>
              <a:solidFill>
                <a:srgbClr val="898989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524000" y="729673"/>
            <a:ext cx="9144000" cy="5302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429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sz="10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0" marR="0" lvl="0" indent="342900" algn="ctr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Лица уполномоченные выявлять нарушения в сфере земельного законодательства:</a:t>
            </a:r>
            <a:endParaRPr lang="ru-RU" sz="2400" b="1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0" marR="0" lvl="0" indent="342900" algn="ctr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sz="2400" b="1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marR="0" lvl="0" indent="-4572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Росреестр </a:t>
            </a:r>
            <a:r>
              <a:rPr lang="ru-RU" sz="240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(проверки, возбуждают дела, рассматривают дела);</a:t>
            </a:r>
            <a:endParaRPr lang="ru-RU" sz="240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marR="0" lvl="0" indent="-4572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defRPr/>
            </a:pPr>
            <a:r>
              <a:rPr lang="ru-RU" sz="2400" b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Органы местного самоуправления </a:t>
            </a:r>
            <a:r>
              <a:rPr lang="ru-RU" sz="24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(проверки);</a:t>
            </a:r>
            <a:endParaRPr lang="ru-RU" sz="240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marR="0" lvl="0" indent="-4572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Органы внутренних дел </a:t>
            </a:r>
            <a:r>
              <a:rPr lang="ru-RU" sz="240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(возбуждали дела по фактам самовольного занятия земель до ноября 2024 года);</a:t>
            </a:r>
            <a:endParaRPr lang="ru-RU" sz="240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Tx/>
              <a:buAutoNum type="arabicPeriod"/>
              <a:defRPr/>
            </a:pPr>
            <a:r>
              <a:rPr lang="ru-RU" sz="2400" b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Прокуратура </a:t>
            </a:r>
            <a:r>
              <a:rPr lang="ru-RU" sz="24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sz="24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проверки, возбуждают дела</a:t>
            </a:r>
            <a:r>
              <a:rPr lang="ru-RU" sz="24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);</a:t>
            </a:r>
            <a:endParaRPr lang="ru-RU" sz="240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marR="0" lvl="0" indent="-4572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defRPr/>
            </a:pPr>
            <a:r>
              <a:rPr lang="ru-RU" sz="2400" b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Органы лесного надзора </a:t>
            </a:r>
            <a:r>
              <a:rPr lang="ru-RU" sz="24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(возбуждают дела по фактам самовольного занятия земель лесного фонда).</a:t>
            </a:r>
            <a:endParaRPr lang="ru-RU" sz="2400" i="0" u="none" strike="noStrike" cap="none" spc="0">
              <a:ln>
                <a:noFill/>
              </a:ln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2024-11-12_21-14-58"/>
          <p:cNvPicPr>
            <a:picLocks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59080" y="318770"/>
            <a:ext cx="11671300" cy="5858510"/>
          </a:xfrm>
          <a:prstGeom prst="rect">
            <a:avLst/>
          </a:prstGeom>
        </p:spPr>
      </p:pic>
      <p:sp>
        <p:nvSpPr>
          <p:cNvPr id="1401631110" name=""/>
          <p:cNvSpPr txBox="1"/>
          <p:nvPr/>
        </p:nvSpPr>
        <p:spPr bwMode="auto">
          <a:xfrm flipH="0" flipV="0">
            <a:off x="430514" y="4762499"/>
            <a:ext cx="2541483" cy="14329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200">
                <a:latin typeface="Tinos"/>
                <a:ea typeface="Tinos"/>
                <a:cs typeface="Tinos"/>
              </a:rPr>
              <a:t>Национальная </a:t>
            </a:r>
            <a:endParaRPr sz="2200">
              <a:latin typeface="Tinos"/>
              <a:ea typeface="Tinos"/>
              <a:cs typeface="Tinos"/>
            </a:endParaRPr>
          </a:p>
          <a:p>
            <a:pPr>
              <a:defRPr/>
            </a:pPr>
            <a:r>
              <a:rPr sz="2200">
                <a:latin typeface="Tinos"/>
                <a:ea typeface="Tinos"/>
                <a:cs typeface="Tinos"/>
              </a:rPr>
              <a:t>Система </a:t>
            </a:r>
            <a:endParaRPr sz="2200">
              <a:latin typeface="Tinos"/>
              <a:cs typeface="Tinos"/>
            </a:endParaRPr>
          </a:p>
          <a:p>
            <a:pPr>
              <a:defRPr/>
            </a:pPr>
            <a:r>
              <a:rPr sz="2200">
                <a:latin typeface="Tinos"/>
                <a:ea typeface="Tinos"/>
                <a:cs typeface="Tinos"/>
              </a:rPr>
              <a:t>Пространственных </a:t>
            </a:r>
            <a:endParaRPr sz="2200">
              <a:latin typeface="Tinos"/>
              <a:cs typeface="Tinos"/>
            </a:endParaRPr>
          </a:p>
          <a:p>
            <a:pPr>
              <a:defRPr/>
            </a:pPr>
            <a:r>
              <a:rPr sz="2200">
                <a:latin typeface="Tinos"/>
                <a:ea typeface="Tinos"/>
                <a:cs typeface="Tinos"/>
              </a:rPr>
              <a:t>Данных</a:t>
            </a:r>
            <a:endParaRPr sz="2200">
              <a:latin typeface="Tinos"/>
              <a:cs typeface="Tino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 descr="2024-11-12_21-14-29"/>
          <p:cNvPicPr>
            <a:picLocks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331470" y="353695"/>
            <a:ext cx="11565890" cy="5823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3589130" name="Slide Number Placeholder 2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C642E7-7D96-0209-4D6A-E5A7C1D3962E}" type="slidenum">
              <a:rPr lang="ru-RU"/>
              <a:t/>
            </a:fld>
            <a:endParaRPr lang="ru-RU"/>
          </a:p>
        </p:txBody>
      </p:sp>
      <p:sp>
        <p:nvSpPr>
          <p:cNvPr id="1515290453" name="Title 7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       ОФП подготовленные Управлением Росреестра по ИО</a:t>
            </a:r>
            <a:endParaRPr lang="ru-RU"/>
          </a:p>
        </p:txBody>
      </p:sp>
      <p:pic>
        <p:nvPicPr>
          <p:cNvPr id="80556198" name="Рисунок 2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994977" y="2006669"/>
            <a:ext cx="0" cy="0"/>
          </a:xfrm>
          <a:prstGeom prst="rect">
            <a:avLst/>
          </a:prstGeom>
        </p:spPr>
      </p:pic>
      <p:cxnSp>
        <p:nvCxnSpPr>
          <p:cNvPr id="588621786" name="Прямая соединительная линия 9"/>
          <p:cNvCxnSpPr>
            <a:cxnSpLocks/>
          </p:cNvCxnSpPr>
          <p:nvPr/>
        </p:nvCxnSpPr>
        <p:spPr bwMode="auto">
          <a:xfrm>
            <a:off x="7010399" y="4241799"/>
            <a:ext cx="1922033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pic>
        <p:nvPicPr>
          <p:cNvPr id="35325329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37895" y="837565"/>
            <a:ext cx="10187940" cy="6020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8365990" name="Slide Number Placeholder 2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936B2FC-B774-7644-35AD-B8338D169A6E}" type="slidenum">
              <a:rPr lang="ru-RU"/>
              <a:t/>
            </a:fld>
            <a:endParaRPr lang="ru-RU"/>
          </a:p>
        </p:txBody>
      </p:sp>
      <p:sp>
        <p:nvSpPr>
          <p:cNvPr id="1384910782" name="Title 7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 b="1" i="0" u="none" strike="noStrike" cap="none" spc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ОФП подготовленные Управлением Росреестра по ИО</a:t>
            </a:r>
            <a:endParaRPr lang="ru-RU"/>
          </a:p>
        </p:txBody>
      </p:sp>
      <p:pic>
        <p:nvPicPr>
          <p:cNvPr id="1680171169" name="Рисунок 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4977" y="2006669"/>
            <a:ext cx="0" cy="0"/>
          </a:xfrm>
          <a:prstGeom prst="rect">
            <a:avLst/>
          </a:prstGeom>
        </p:spPr>
      </p:pic>
      <p:cxnSp>
        <p:nvCxnSpPr>
          <p:cNvPr id="1817680150" name="Прямая соединительная линия 9"/>
          <p:cNvCxnSpPr>
            <a:cxnSpLocks/>
          </p:cNvCxnSpPr>
          <p:nvPr/>
        </p:nvCxnSpPr>
        <p:spPr bwMode="auto">
          <a:xfrm>
            <a:off x="7010399" y="4241799"/>
            <a:ext cx="1922033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pic>
        <p:nvPicPr>
          <p:cNvPr id="2123085915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56574" y="811277"/>
            <a:ext cx="9083402" cy="60467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30872" y="2551836"/>
            <a:ext cx="5021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i="0" u="none" strike="noStrike" cap="none" spc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rPr>
              <a:t>Благодарим </a:t>
            </a:r>
            <a:endParaRPr lang="ru-RU" sz="3600" b="1" i="0" u="none" strike="noStrike" cap="none" spc="0">
              <a:ln>
                <a:noFill/>
              </a:ln>
              <a:solidFill>
                <a:schemeClr val="bg2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за </a:t>
            </a: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внимание!</a:t>
            </a:r>
            <a:endParaRPr lang="ru-RU" sz="280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Р7-Офис/2024.3.1.523</Application>
  <DocSecurity>0</DocSecurity>
  <PresentationFormat>Широкоэкранный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dddddd</dc:creator>
  <cp:keywords/>
  <dc:description/>
  <dc:identifier/>
  <dc:language/>
  <cp:lastModifiedBy/>
  <cp:revision>26</cp:revision>
  <dcterms:created xsi:type="dcterms:W3CDTF">2023-04-06T16:06:00Z</dcterms:created>
  <dcterms:modified xsi:type="dcterms:W3CDTF">2024-11-13T01:17:55Z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F369D59309E64BF6AFCBB819BD1A469C_12</vt:lpwstr>
  </property>
  <property fmtid="{D5CDD505-2E9C-101B-9397-08002B2CF9AE}" pid="3" name="KSOProductBuildVer">
    <vt:lpwstr>1049-12.2.0.16731</vt:lpwstr>
  </property>
</Properties>
</file>